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60" r:id="rId4"/>
    <p:sldId id="261" r:id="rId5"/>
    <p:sldId id="263" r:id="rId6"/>
    <p:sldId id="271" r:id="rId7"/>
    <p:sldId id="270"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4660"/>
  </p:normalViewPr>
  <p:slideViewPr>
    <p:cSldViewPr snapToGrid="0">
      <p:cViewPr varScale="1">
        <p:scale>
          <a:sx n="87" d="100"/>
          <a:sy n="87" d="100"/>
        </p:scale>
        <p:origin x="389"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D3E4D004-F4FB-4830-AF59-8BCBC9DADC26}" type="datetimeFigureOut">
              <a:rPr lang="en-US" smtClean="0"/>
              <a:t>5/1/2026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D75B53-B92B-493C-9756-A9728BDBA850}" type="slidenum">
              <a:rPr lang="en-US" smtClean="0"/>
              <a:t>‹#›</a:t>
            </a:fld>
            <a:endParaRPr lang="en-US"/>
          </a:p>
        </p:txBody>
      </p:sp>
    </p:spTree>
    <p:extLst>
      <p:ext uri="{BB962C8B-B14F-4D97-AF65-F5344CB8AC3E}">
        <p14:creationId xmlns:p14="http://schemas.microsoft.com/office/powerpoint/2010/main" val="254191558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E4D004-F4FB-4830-AF59-8BCBC9DADC26}" type="datetimeFigureOut">
              <a:rPr lang="en-US" smtClean="0"/>
              <a:t>5/1/2026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D75B53-B92B-493C-9756-A9728BDBA850}" type="slidenum">
              <a:rPr lang="en-US" smtClean="0"/>
              <a:t>‹#›</a:t>
            </a:fld>
            <a:endParaRPr lang="en-US"/>
          </a:p>
        </p:txBody>
      </p:sp>
    </p:spTree>
    <p:extLst>
      <p:ext uri="{BB962C8B-B14F-4D97-AF65-F5344CB8AC3E}">
        <p14:creationId xmlns:p14="http://schemas.microsoft.com/office/powerpoint/2010/main" val="2892906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D3E4D004-F4FB-4830-AF59-8BCBC9DADC26}" type="datetimeFigureOut">
              <a:rPr lang="en-US" smtClean="0"/>
              <a:t>5/1/2026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D75B53-B92B-493C-9756-A9728BDBA850}" type="slidenum">
              <a:rPr lang="en-US" smtClean="0"/>
              <a:t>‹#›</a:t>
            </a:fld>
            <a:endParaRPr lang="en-US"/>
          </a:p>
        </p:txBody>
      </p:sp>
    </p:spTree>
    <p:extLst>
      <p:ext uri="{BB962C8B-B14F-4D97-AF65-F5344CB8AC3E}">
        <p14:creationId xmlns:p14="http://schemas.microsoft.com/office/powerpoint/2010/main" val="188690677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D3E4D004-F4FB-4830-AF59-8BCBC9DADC26}" type="datetimeFigureOut">
              <a:rPr lang="en-US" smtClean="0"/>
              <a:t>5/1/2026</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70D75B53-B92B-493C-9756-A9728BDBA850}" type="slidenum">
              <a:rPr lang="en-US" smtClean="0"/>
              <a:t>‹#›</a:t>
            </a:fld>
            <a:endParaRPr lang="en-US"/>
          </a:p>
        </p:txBody>
      </p:sp>
    </p:spTree>
    <p:extLst>
      <p:ext uri="{BB962C8B-B14F-4D97-AF65-F5344CB8AC3E}">
        <p14:creationId xmlns:p14="http://schemas.microsoft.com/office/powerpoint/2010/main" val="1574240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D3E4D004-F4FB-4830-AF59-8BCBC9DADC26}" type="datetimeFigureOut">
              <a:rPr lang="en-US" smtClean="0"/>
              <a:t>5/1/2026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D75B53-B92B-493C-9756-A9728BDBA850}"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242255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E4D004-F4FB-4830-AF59-8BCBC9DADC26}" type="datetimeFigureOut">
              <a:rPr lang="en-US" smtClean="0"/>
              <a:t>5/1/2026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0D75B53-B92B-493C-9756-A9728BDBA850}" type="slidenum">
              <a:rPr lang="en-US" smtClean="0"/>
              <a:t>‹#›</a:t>
            </a:fld>
            <a:endParaRPr lang="en-US"/>
          </a:p>
        </p:txBody>
      </p:sp>
    </p:spTree>
    <p:extLst>
      <p:ext uri="{BB962C8B-B14F-4D97-AF65-F5344CB8AC3E}">
        <p14:creationId xmlns:p14="http://schemas.microsoft.com/office/powerpoint/2010/main" val="2342220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E4D004-F4FB-4830-AF59-8BCBC9DADC26}" type="datetimeFigureOut">
              <a:rPr lang="en-US" smtClean="0"/>
              <a:t>5/1/2026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0D75B53-B92B-493C-9756-A9728BDBA850}" type="slidenum">
              <a:rPr lang="en-US" smtClean="0"/>
              <a:t>‹#›</a:t>
            </a:fld>
            <a:endParaRPr lang="en-US"/>
          </a:p>
        </p:txBody>
      </p:sp>
    </p:spTree>
    <p:extLst>
      <p:ext uri="{BB962C8B-B14F-4D97-AF65-F5344CB8AC3E}">
        <p14:creationId xmlns:p14="http://schemas.microsoft.com/office/powerpoint/2010/main" val="51595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3E4D004-F4FB-4830-AF59-8BCBC9DADC26}" type="datetimeFigureOut">
              <a:rPr lang="en-US" smtClean="0"/>
              <a:t>5/1/2026</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70D75B53-B92B-493C-9756-A9728BDBA850}" type="slidenum">
              <a:rPr lang="en-US" smtClean="0"/>
              <a:t>‹#›</a:t>
            </a:fld>
            <a:endParaRPr lang="en-US"/>
          </a:p>
        </p:txBody>
      </p:sp>
    </p:spTree>
    <p:extLst>
      <p:ext uri="{BB962C8B-B14F-4D97-AF65-F5344CB8AC3E}">
        <p14:creationId xmlns:p14="http://schemas.microsoft.com/office/powerpoint/2010/main" val="7260597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D3E4D004-F4FB-4830-AF59-8BCBC9DADC26}" type="datetimeFigureOut">
              <a:rPr lang="en-US" smtClean="0"/>
              <a:t>5/1/2026</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70D75B53-B92B-493C-9756-A9728BDBA850}" type="slidenum">
              <a:rPr lang="en-US" smtClean="0"/>
              <a:t>‹#›</a:t>
            </a:fld>
            <a:endParaRPr lang="en-US"/>
          </a:p>
        </p:txBody>
      </p:sp>
    </p:spTree>
    <p:extLst>
      <p:ext uri="{BB962C8B-B14F-4D97-AF65-F5344CB8AC3E}">
        <p14:creationId xmlns:p14="http://schemas.microsoft.com/office/powerpoint/2010/main" val="3874642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E4D004-F4FB-4830-AF59-8BCBC9DADC26}" type="datetimeFigureOut">
              <a:rPr lang="en-US" smtClean="0"/>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D75B53-B92B-493C-9756-A9728BDBA850}" type="slidenum">
              <a:rPr lang="en-US" smtClean="0"/>
              <a:t>‹#›</a:t>
            </a:fld>
            <a:endParaRPr lang="en-US"/>
          </a:p>
        </p:txBody>
      </p:sp>
    </p:spTree>
    <p:extLst>
      <p:ext uri="{BB962C8B-B14F-4D97-AF65-F5344CB8AC3E}">
        <p14:creationId xmlns:p14="http://schemas.microsoft.com/office/powerpoint/2010/main" val="578564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E4D004-F4FB-4830-AF59-8BCBC9DADC26}" type="datetimeFigureOut">
              <a:rPr lang="en-US" smtClean="0"/>
              <a:t>5/1/2026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D75B53-B92B-493C-9756-A9728BDBA850}" type="slidenum">
              <a:rPr lang="en-US" smtClean="0"/>
              <a:t>‹#›</a:t>
            </a:fld>
            <a:endParaRPr lang="en-US"/>
          </a:p>
        </p:txBody>
      </p:sp>
    </p:spTree>
    <p:extLst>
      <p:ext uri="{BB962C8B-B14F-4D97-AF65-F5344CB8AC3E}">
        <p14:creationId xmlns:p14="http://schemas.microsoft.com/office/powerpoint/2010/main" val="2860154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D3E4D004-F4FB-4830-AF59-8BCBC9DADC26}" type="datetimeFigureOut">
              <a:rPr lang="en-US" smtClean="0"/>
              <a:t>5/1/2026</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70D75B53-B92B-493C-9756-A9728BDBA850}" type="slidenum">
              <a:rPr lang="en-US" smtClean="0"/>
              <a:t>‹#›</a:t>
            </a:fld>
            <a:endParaRPr lang="en-US"/>
          </a:p>
        </p:txBody>
      </p:sp>
    </p:spTree>
    <p:extLst>
      <p:ext uri="{BB962C8B-B14F-4D97-AF65-F5344CB8AC3E}">
        <p14:creationId xmlns:p14="http://schemas.microsoft.com/office/powerpoint/2010/main" val="4974614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lobbying.wi.gov/What/BillInformation/2025REG/Information/25612?tab=Principals" TargetMode="External"/><Relationship Id="rId2" Type="http://schemas.openxmlformats.org/officeDocument/2006/relationships/hyperlink" Target="https://lobbying.wi.gov/What/BillInformation/2025REG/Information/25814?tab=Principals" TargetMode="External"/><Relationship Id="rId1" Type="http://schemas.openxmlformats.org/officeDocument/2006/relationships/slideLayout" Target="../slideLayouts/slideLayout4.xml"/><Relationship Id="rId5" Type="http://schemas.openxmlformats.org/officeDocument/2006/relationships/image" Target="../media/image1.png"/><Relationship Id="rId4" Type="http://schemas.openxmlformats.org/officeDocument/2006/relationships/hyperlink" Target="https://lobbying.wi.gov/What/BillInformation/2025REG/Information/25924?tab=Principals"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mailto:jprima@milwaukee.gov" TargetMode="External"/><Relationship Id="rId2" Type="http://schemas.openxmlformats.org/officeDocument/2006/relationships/hyperlink" Target="mailto:kajaeg@milwaukee.gov" TargetMode="External"/><Relationship Id="rId1" Type="http://schemas.openxmlformats.org/officeDocument/2006/relationships/slideLayout" Target="../slideLayouts/slideLayout4.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F8600-267C-4BCB-98BB-CC78C18F32C1}"/>
              </a:ext>
            </a:extLst>
          </p:cNvPr>
          <p:cNvSpPr>
            <a:spLocks noGrp="1"/>
          </p:cNvSpPr>
          <p:nvPr>
            <p:ph type="ctrTitle"/>
          </p:nvPr>
        </p:nvSpPr>
        <p:spPr/>
        <p:txBody>
          <a:bodyPr>
            <a:normAutofit/>
          </a:bodyPr>
          <a:lstStyle/>
          <a:p>
            <a:r>
              <a:rPr lang="en-US" b="1" dirty="0"/>
              <a:t>2025-2026 </a:t>
            </a:r>
            <a:br>
              <a:rPr lang="en-US" b="1" dirty="0"/>
            </a:br>
            <a:r>
              <a:rPr lang="en-US" b="1" dirty="0"/>
              <a:t>Legislative Session</a:t>
            </a:r>
            <a:endParaRPr lang="en-US" dirty="0"/>
          </a:p>
        </p:txBody>
      </p:sp>
      <p:sp>
        <p:nvSpPr>
          <p:cNvPr id="3" name="Subtitle 2">
            <a:extLst>
              <a:ext uri="{FF2B5EF4-FFF2-40B4-BE49-F238E27FC236}">
                <a16:creationId xmlns:a16="http://schemas.microsoft.com/office/drawing/2014/main" id="{311AEB78-8FA6-4456-8BA4-251AC1E10201}"/>
              </a:ext>
            </a:extLst>
          </p:cNvPr>
          <p:cNvSpPr>
            <a:spLocks noGrp="1"/>
          </p:cNvSpPr>
          <p:nvPr>
            <p:ph type="subTitle" idx="1"/>
          </p:nvPr>
        </p:nvSpPr>
        <p:spPr/>
        <p:txBody>
          <a:bodyPr/>
          <a:lstStyle/>
          <a:p>
            <a:r>
              <a:rPr lang="en-US" dirty="0"/>
              <a:t>Intergovernmental Relations Division </a:t>
            </a:r>
          </a:p>
          <a:p>
            <a:endParaRPr lang="en-US" dirty="0"/>
          </a:p>
        </p:txBody>
      </p:sp>
      <p:pic>
        <p:nvPicPr>
          <p:cNvPr id="3074" name="Picture 1" descr="City of Milwaukee logo">
            <a:extLst>
              <a:ext uri="{FF2B5EF4-FFF2-40B4-BE49-F238E27FC236}">
                <a16:creationId xmlns:a16="http://schemas.microsoft.com/office/drawing/2014/main" id="{A094F5E4-F140-49A6-A817-8E309CBBA2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02334" y="5239028"/>
            <a:ext cx="1764772" cy="1542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10436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F2150-05BF-4B1F-9D05-171CDF7ED645}"/>
              </a:ext>
            </a:extLst>
          </p:cNvPr>
          <p:cNvSpPr>
            <a:spLocks noGrp="1"/>
          </p:cNvSpPr>
          <p:nvPr>
            <p:ph type="title"/>
          </p:nvPr>
        </p:nvSpPr>
        <p:spPr>
          <a:xfrm>
            <a:off x="2061803" y="211159"/>
            <a:ext cx="7729728" cy="1188720"/>
          </a:xfrm>
        </p:spPr>
        <p:txBody>
          <a:bodyPr>
            <a:normAutofit/>
          </a:bodyPr>
          <a:lstStyle/>
          <a:p>
            <a:r>
              <a:rPr lang="en-US" sz="2800" b="1" dirty="0"/>
              <a:t>Housing and development</a:t>
            </a:r>
          </a:p>
        </p:txBody>
      </p:sp>
      <p:sp>
        <p:nvSpPr>
          <p:cNvPr id="3" name="Content Placeholder 2">
            <a:extLst>
              <a:ext uri="{FF2B5EF4-FFF2-40B4-BE49-F238E27FC236}">
                <a16:creationId xmlns:a16="http://schemas.microsoft.com/office/drawing/2014/main" id="{989004CE-C7B9-449E-997C-C02874F76366}"/>
              </a:ext>
            </a:extLst>
          </p:cNvPr>
          <p:cNvSpPr>
            <a:spLocks noGrp="1"/>
          </p:cNvSpPr>
          <p:nvPr>
            <p:ph sz="half" idx="1"/>
          </p:nvPr>
        </p:nvSpPr>
        <p:spPr>
          <a:xfrm>
            <a:off x="448733" y="1701800"/>
            <a:ext cx="10701867" cy="4750308"/>
          </a:xfrm>
        </p:spPr>
        <p:txBody>
          <a:bodyPr>
            <a:normAutofit fontScale="70000" lnSpcReduction="20000"/>
          </a:bodyPr>
          <a:lstStyle/>
          <a:p>
            <a:pPr marL="0" indent="0">
              <a:buNone/>
            </a:pPr>
            <a:r>
              <a:rPr lang="en-US" sz="2400" b="1" dirty="0">
                <a:latin typeface="Calibri" panose="020F0502020204030204" pitchFamily="34" charset="0"/>
                <a:ea typeface="Calibri" panose="020F0502020204030204" pitchFamily="34" charset="0"/>
                <a:cs typeface="Calibri" panose="020F0502020204030204" pitchFamily="34" charset="0"/>
              </a:rPr>
              <a:t>“Truth in Planning” - 2025 Wisconsin Act 173 </a:t>
            </a:r>
            <a:r>
              <a:rPr lang="en-US" sz="2400"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 TID extension)</a:t>
            </a:r>
            <a:endParaRPr lang="en-US" sz="2400" b="1" dirty="0">
              <a:latin typeface="Calibri" panose="020F0502020204030204" pitchFamily="34" charset="0"/>
              <a:ea typeface="Calibri" panose="020F0502020204030204" pitchFamily="34" charset="0"/>
              <a:cs typeface="Calibri" panose="020F0502020204030204" pitchFamily="34" charset="0"/>
            </a:endParaRPr>
          </a:p>
          <a:p>
            <a:r>
              <a:rPr lang="en-US" sz="2400" dirty="0">
                <a:latin typeface="Calibri" panose="020F0502020204030204" pitchFamily="34" charset="0"/>
                <a:ea typeface="Calibri" panose="020F0502020204030204" pitchFamily="34" charset="0"/>
                <a:cs typeface="Calibri" panose="020F0502020204030204" pitchFamily="34" charset="0"/>
              </a:rPr>
              <a:t>Extends the affordable housing TID extension from one-year following the closure of a TID to two years post-closure if approved through a resolution of the municipal governing body. </a:t>
            </a:r>
          </a:p>
          <a:p>
            <a:pPr lvl="1"/>
            <a:r>
              <a:rPr lang="en-US" sz="2200" i="1" dirty="0">
                <a:latin typeface="Calibri" panose="020F0502020204030204" pitchFamily="34" charset="0"/>
                <a:ea typeface="Calibri" panose="020F0502020204030204" pitchFamily="34" charset="0"/>
                <a:cs typeface="Calibri" panose="020F0502020204030204" pitchFamily="34" charset="0"/>
              </a:rPr>
              <a:t>IMPACT: Provides increase in millions of dollars for affordable housing projects in the City.</a:t>
            </a:r>
            <a:endParaRPr lang="en-US" sz="24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sz="2400" b="1" dirty="0">
                <a:latin typeface="Calibri" panose="020F0502020204030204" pitchFamily="34" charset="0"/>
                <a:ea typeface="Calibri" panose="020F0502020204030204" pitchFamily="34" charset="0"/>
                <a:cs typeface="Calibri" panose="020F0502020204030204" pitchFamily="34" charset="0"/>
              </a:rPr>
              <a:t>WHEDA Program “Fixes” – 2025 Wisconsin Act 237 </a:t>
            </a:r>
            <a:r>
              <a:rPr lang="en-US" sz="2400"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a:t>
            </a:r>
          </a:p>
          <a:p>
            <a:r>
              <a:rPr lang="en-US" sz="2400" dirty="0">
                <a:latin typeface="Calibri" panose="020F0502020204030204" pitchFamily="34" charset="0"/>
                <a:ea typeface="Calibri" panose="020F0502020204030204" pitchFamily="34" charset="0"/>
                <a:cs typeface="Calibri" panose="020F0502020204030204" pitchFamily="34" charset="0"/>
              </a:rPr>
              <a:t>Modifies h</a:t>
            </a:r>
            <a:r>
              <a:rPr lang="en-US" sz="2400" i="0" dirty="0">
                <a:solidFill>
                  <a:srgbClr val="212529"/>
                </a:solidFill>
                <a:effectLst/>
                <a:latin typeface="Calibri" panose="020F0502020204030204" pitchFamily="34" charset="0"/>
                <a:ea typeface="Calibri" panose="020F0502020204030204" pitchFamily="34" charset="0"/>
                <a:cs typeface="Calibri" panose="020F0502020204030204" pitchFamily="34" charset="0"/>
              </a:rPr>
              <a:t>ousing programs under the Wisconsin Housing and Economic Development Authority.</a:t>
            </a:r>
          </a:p>
          <a:p>
            <a:pPr lvl="1"/>
            <a:r>
              <a:rPr lang="en-US" sz="2200" i="1" dirty="0">
                <a:solidFill>
                  <a:srgbClr val="212529"/>
                </a:solidFill>
                <a:effectLst/>
                <a:latin typeface="Calibri" panose="020F0502020204030204" pitchFamily="34" charset="0"/>
                <a:ea typeface="Calibri" panose="020F0502020204030204" pitchFamily="34" charset="0"/>
                <a:cs typeface="Calibri" panose="020F0502020204030204" pitchFamily="34" charset="0"/>
              </a:rPr>
              <a:t>IMPACT: </a:t>
            </a:r>
            <a:r>
              <a:rPr lang="en-US" sz="2200" i="1" dirty="0">
                <a:solidFill>
                  <a:srgbClr val="212529"/>
                </a:solidFill>
                <a:latin typeface="Calibri" panose="020F0502020204030204" pitchFamily="34" charset="0"/>
                <a:ea typeface="Calibri" panose="020F0502020204030204" pitchFamily="34" charset="0"/>
                <a:cs typeface="Calibri" panose="020F0502020204030204" pitchFamily="34" charset="0"/>
              </a:rPr>
              <a:t>Increases the City’s ability to obtain and use program revenue.</a:t>
            </a:r>
            <a:endParaRPr lang="en-US" sz="2400" b="1" dirty="0">
              <a:solidFill>
                <a:srgbClr val="212529"/>
              </a:solidFill>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sz="2400" b="1" dirty="0">
                <a:solidFill>
                  <a:srgbClr val="212529"/>
                </a:solidFill>
                <a:latin typeface="Calibri" panose="020F0502020204030204" pitchFamily="34" charset="0"/>
                <a:ea typeface="Calibri" panose="020F0502020204030204" pitchFamily="34" charset="0"/>
                <a:cs typeface="Calibri" panose="020F0502020204030204" pitchFamily="34" charset="0"/>
              </a:rPr>
              <a:t>Historic Rehabilitation Tax Credits – 2025 Wisconsin Act 238 </a:t>
            </a:r>
            <a:r>
              <a:rPr lang="en-US" sz="2400"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a:t>
            </a:r>
            <a:endParaRPr lang="en-US" sz="2400" b="1" dirty="0">
              <a:solidFill>
                <a:srgbClr val="212529"/>
              </a:solidFill>
              <a:latin typeface="Calibri" panose="020F0502020204030204" pitchFamily="34" charset="0"/>
              <a:ea typeface="Calibri" panose="020F0502020204030204" pitchFamily="34" charset="0"/>
              <a:cs typeface="Calibri" panose="020F0502020204030204" pitchFamily="34" charset="0"/>
            </a:endParaRPr>
          </a:p>
          <a:p>
            <a:r>
              <a:rPr lang="en-US" sz="2400" dirty="0">
                <a:solidFill>
                  <a:srgbClr val="212529"/>
                </a:solidFill>
                <a:latin typeface="Calibri" panose="020F0502020204030204" pitchFamily="34" charset="0"/>
                <a:ea typeface="Calibri" panose="020F0502020204030204" pitchFamily="34" charset="0"/>
                <a:cs typeface="Calibri" panose="020F0502020204030204" pitchFamily="34" charset="0"/>
              </a:rPr>
              <a:t>Clarifies and adjusts the HTC to make the credit more accessible and effective. </a:t>
            </a:r>
          </a:p>
          <a:p>
            <a:pPr lvl="1"/>
            <a:r>
              <a:rPr lang="en-US" sz="2200" i="1" dirty="0">
                <a:solidFill>
                  <a:srgbClr val="212529"/>
                </a:solidFill>
                <a:latin typeface="Calibri" panose="020F0502020204030204" pitchFamily="34" charset="0"/>
                <a:ea typeface="Calibri" panose="020F0502020204030204" pitchFamily="34" charset="0"/>
                <a:cs typeface="Calibri" panose="020F0502020204030204" pitchFamily="34" charset="0"/>
              </a:rPr>
              <a:t>IMPACT: Improves the financial feasibility of historic redevelopment projects, supports adaptive reuse of existing buildings, and encourages private investment in neighborhood revitalization.</a:t>
            </a:r>
          </a:p>
          <a:p>
            <a:pPr marL="0" indent="0">
              <a:buNone/>
            </a:pPr>
            <a:r>
              <a:rPr lang="en-US" sz="2400" b="1" dirty="0">
                <a:solidFill>
                  <a:srgbClr val="212529"/>
                </a:solidFill>
                <a:latin typeface="Calibri" panose="020F0502020204030204" pitchFamily="34" charset="0"/>
                <a:ea typeface="Calibri" panose="020F0502020204030204" pitchFamily="34" charset="0"/>
                <a:cs typeface="Calibri" panose="020F0502020204030204" pitchFamily="34" charset="0"/>
              </a:rPr>
              <a:t>Workforce Home Loan Program – 2025 Wisconsin Act 239 </a:t>
            </a:r>
            <a:r>
              <a:rPr lang="en-US" sz="2400"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a:t>
            </a:r>
            <a:endParaRPr lang="en-US" sz="2400" b="1" dirty="0">
              <a:solidFill>
                <a:srgbClr val="212529"/>
              </a:solidFill>
              <a:latin typeface="Calibri" panose="020F0502020204030204" pitchFamily="34" charset="0"/>
              <a:ea typeface="Calibri" panose="020F0502020204030204" pitchFamily="34" charset="0"/>
              <a:cs typeface="Calibri" panose="020F0502020204030204" pitchFamily="34" charset="0"/>
            </a:endParaRPr>
          </a:p>
          <a:p>
            <a:r>
              <a:rPr lang="en-US" sz="2400" dirty="0">
                <a:solidFill>
                  <a:srgbClr val="212529"/>
                </a:solidFill>
                <a:latin typeface="Calibri" panose="020F0502020204030204" pitchFamily="34" charset="0"/>
                <a:ea typeface="Calibri" panose="020F0502020204030204" pitchFamily="34" charset="0"/>
                <a:cs typeface="Calibri" panose="020F0502020204030204" pitchFamily="34" charset="0"/>
              </a:rPr>
              <a:t>Makes changes to the State Housing Tax Credit program to increase flexibility and allow for more effective program administration.</a:t>
            </a:r>
          </a:p>
          <a:p>
            <a:pPr lvl="1"/>
            <a:r>
              <a:rPr lang="en-US" sz="2200" i="1" dirty="0">
                <a:solidFill>
                  <a:srgbClr val="212529"/>
                </a:solidFill>
                <a:latin typeface="Calibri" panose="020F0502020204030204" pitchFamily="34" charset="0"/>
                <a:ea typeface="Calibri" panose="020F0502020204030204" pitchFamily="34" charset="0"/>
                <a:cs typeface="Calibri" panose="020F0502020204030204" pitchFamily="34" charset="0"/>
              </a:rPr>
              <a:t>IMPACT: Expands access to financing for workforce housing, accelerates project timelines, and strengthens the City’s ability to support mixed-income and middle-income housing development.</a:t>
            </a:r>
          </a:p>
          <a:p>
            <a:endParaRPr lang="en-US" sz="2400" dirty="0">
              <a:solidFill>
                <a:srgbClr val="212529"/>
              </a:solidFill>
              <a:latin typeface="Calibri" panose="020F0502020204030204" pitchFamily="34" charset="0"/>
              <a:ea typeface="Calibri" panose="020F0502020204030204" pitchFamily="34" charset="0"/>
              <a:cs typeface="Calibri" panose="020F0502020204030204" pitchFamily="34" charset="0"/>
            </a:endParaRPr>
          </a:p>
          <a:p>
            <a:endParaRPr lang="en-US" sz="2400" dirty="0">
              <a:solidFill>
                <a:srgbClr val="212529"/>
              </a:solidFill>
              <a:latin typeface="Calibri" panose="020F0502020204030204" pitchFamily="34" charset="0"/>
              <a:ea typeface="Calibri" panose="020F0502020204030204" pitchFamily="34" charset="0"/>
              <a:cs typeface="Calibri" panose="020F0502020204030204" pitchFamily="34" charset="0"/>
            </a:endParaRPr>
          </a:p>
          <a:p>
            <a:endParaRPr lang="en-US" sz="2400" dirty="0">
              <a:solidFill>
                <a:srgbClr val="212529"/>
              </a:solidFill>
              <a:latin typeface="Calibri" panose="020F0502020204030204" pitchFamily="34" charset="0"/>
              <a:ea typeface="Calibri" panose="020F0502020204030204" pitchFamily="34" charset="0"/>
              <a:cs typeface="Calibri" panose="020F0502020204030204" pitchFamily="34" charset="0"/>
            </a:endParaRPr>
          </a:p>
        </p:txBody>
      </p:sp>
      <p:pic>
        <p:nvPicPr>
          <p:cNvPr id="5122" name="Picture 1" descr="City of Milwaukee logo">
            <a:extLst>
              <a:ext uri="{FF2B5EF4-FFF2-40B4-BE49-F238E27FC236}">
                <a16:creationId xmlns:a16="http://schemas.microsoft.com/office/drawing/2014/main" id="{762B2D04-BBFA-450B-AA70-70F1372EC9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75471" y="6065837"/>
            <a:ext cx="906463"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33246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FDE27A-BE81-4E6A-9030-C95BB458CED8}"/>
              </a:ext>
            </a:extLst>
          </p:cNvPr>
          <p:cNvSpPr>
            <a:spLocks noGrp="1"/>
          </p:cNvSpPr>
          <p:nvPr>
            <p:ph type="title"/>
          </p:nvPr>
        </p:nvSpPr>
        <p:spPr>
          <a:xfrm>
            <a:off x="1599452" y="526800"/>
            <a:ext cx="8993095" cy="968624"/>
          </a:xfrm>
        </p:spPr>
        <p:txBody>
          <a:bodyPr>
            <a:normAutofit/>
          </a:bodyPr>
          <a:lstStyle/>
          <a:p>
            <a:r>
              <a:rPr lang="en-US" b="1" dirty="0"/>
              <a:t>environment</a:t>
            </a:r>
          </a:p>
        </p:txBody>
      </p:sp>
      <p:sp>
        <p:nvSpPr>
          <p:cNvPr id="3" name="Content Placeholder 2">
            <a:extLst>
              <a:ext uri="{FF2B5EF4-FFF2-40B4-BE49-F238E27FC236}">
                <a16:creationId xmlns:a16="http://schemas.microsoft.com/office/drawing/2014/main" id="{B50CE45E-4D48-421F-9591-B8661F6D04E5}"/>
              </a:ext>
            </a:extLst>
          </p:cNvPr>
          <p:cNvSpPr>
            <a:spLocks noGrp="1"/>
          </p:cNvSpPr>
          <p:nvPr>
            <p:ph sz="half" idx="1"/>
          </p:nvPr>
        </p:nvSpPr>
        <p:spPr>
          <a:xfrm>
            <a:off x="567266" y="1825624"/>
            <a:ext cx="10961345" cy="4701117"/>
          </a:xfrm>
        </p:spPr>
        <p:txBody>
          <a:bodyPr>
            <a:normAutofit/>
          </a:bodyPr>
          <a:lstStyle/>
          <a:p>
            <a:pPr marL="0" indent="0">
              <a:buNone/>
            </a:pPr>
            <a:r>
              <a:rPr lang="en-US" b="1" dirty="0">
                <a:latin typeface="Calibri" panose="020F0502020204030204" pitchFamily="34" charset="0"/>
                <a:ea typeface="Calibri" panose="020F0502020204030204" pitchFamily="34" charset="0"/>
                <a:cs typeface="Calibri" panose="020F0502020204030204" pitchFamily="34" charset="0"/>
              </a:rPr>
              <a:t>Establishing a Battery Stewardship Program – 2025 Wisconsin Acts 170 and 171 </a:t>
            </a:r>
            <a:r>
              <a:rPr lang="en-US"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a:t>
            </a:r>
            <a:endParaRPr lang="en-US" b="1" dirty="0">
              <a:latin typeface="Calibri" panose="020F0502020204030204" pitchFamily="34" charset="0"/>
              <a:ea typeface="Calibri" panose="020F0502020204030204" pitchFamily="34" charset="0"/>
              <a:cs typeface="Calibri" panose="020F0502020204030204" pitchFamily="34" charset="0"/>
            </a:endParaRPr>
          </a:p>
          <a:p>
            <a:r>
              <a:rPr lang="en-US" dirty="0">
                <a:latin typeface="Calibri" panose="020F0502020204030204" pitchFamily="34" charset="0"/>
                <a:ea typeface="Calibri" panose="020F0502020204030204" pitchFamily="34" charset="0"/>
                <a:cs typeface="Calibri" panose="020F0502020204030204" pitchFamily="34" charset="0"/>
              </a:rPr>
              <a:t>Establishes a battery stewardship program where a statewide organization will set up collection sites statewide. Lithium Ion batteries will also be banned from the waste stream.</a:t>
            </a:r>
          </a:p>
          <a:p>
            <a:pPr lvl="1"/>
            <a:r>
              <a:rPr lang="en-US" sz="1800" i="1" dirty="0">
                <a:latin typeface="Calibri" panose="020F0502020204030204" pitchFamily="34" charset="0"/>
                <a:ea typeface="Calibri" panose="020F0502020204030204" pitchFamily="34" charset="0"/>
                <a:cs typeface="Calibri" panose="020F0502020204030204" pitchFamily="34" charset="0"/>
              </a:rPr>
              <a:t>IMPACT: Reduces fire risk and environmental contamination, shifts end-of-life management costs to producers, and expands convenient recycling options for residents and local governments.</a:t>
            </a:r>
          </a:p>
          <a:p>
            <a:pPr marL="0" indent="0">
              <a:buNone/>
            </a:pPr>
            <a:r>
              <a:rPr lang="en-US" b="1" dirty="0">
                <a:latin typeface="Calibri" panose="020F0502020204030204" pitchFamily="34" charset="0"/>
                <a:ea typeface="Calibri" panose="020F0502020204030204" pitchFamily="34" charset="0"/>
                <a:cs typeface="Calibri" panose="020F0502020204030204" pitchFamily="34" charset="0"/>
              </a:rPr>
              <a:t>Increased Bonding Authority for the EIF – 2025 Wisconsin Act 15 </a:t>
            </a:r>
            <a:r>
              <a:rPr lang="en-US"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a:t>
            </a:r>
            <a:endParaRPr lang="en-US" b="1" dirty="0">
              <a:latin typeface="Calibri" panose="020F0502020204030204" pitchFamily="34" charset="0"/>
              <a:ea typeface="Calibri" panose="020F0502020204030204" pitchFamily="34" charset="0"/>
              <a:cs typeface="Calibri" panose="020F0502020204030204" pitchFamily="34" charset="0"/>
            </a:endParaRPr>
          </a:p>
          <a:p>
            <a:r>
              <a:rPr lang="en-US" dirty="0">
                <a:latin typeface="Calibri" panose="020F0502020204030204" pitchFamily="34" charset="0"/>
                <a:ea typeface="Calibri" panose="020F0502020204030204" pitchFamily="34" charset="0"/>
                <a:cs typeface="Calibri" panose="020F0502020204030204" pitchFamily="34" charset="0"/>
              </a:rPr>
              <a:t>Approved $732.3M in bonding authority for the </a:t>
            </a:r>
            <a:r>
              <a:rPr lang="en-US" b="1" dirty="0">
                <a:latin typeface="Calibri" panose="020F0502020204030204" pitchFamily="34" charset="0"/>
                <a:ea typeface="Calibri" panose="020F0502020204030204" pitchFamily="34" charset="0"/>
                <a:cs typeface="Calibri" panose="020F0502020204030204" pitchFamily="34" charset="0"/>
              </a:rPr>
              <a:t>Environmental Improvement Fund, </a:t>
            </a:r>
            <a:r>
              <a:rPr lang="en-US" dirty="0">
                <a:latin typeface="Calibri" panose="020F0502020204030204" pitchFamily="34" charset="0"/>
                <a:ea typeface="Calibri" panose="020F0502020204030204" pitchFamily="34" charset="0"/>
                <a:cs typeface="Calibri" panose="020F0502020204030204" pitchFamily="34" charset="0"/>
              </a:rPr>
              <a:t>a revolving loan program that provides low-interest loans to municipalities to help finance necessary water infrastructure projects</a:t>
            </a:r>
          </a:p>
          <a:p>
            <a:pPr lvl="1"/>
            <a:r>
              <a:rPr lang="en-US" sz="1800" i="1" dirty="0">
                <a:latin typeface="Calibri" panose="020F0502020204030204" pitchFamily="34" charset="0"/>
                <a:ea typeface="Calibri" panose="020F0502020204030204" pitchFamily="34" charset="0"/>
                <a:cs typeface="Calibri" panose="020F0502020204030204" pitchFamily="34" charset="0"/>
              </a:rPr>
              <a:t>IMPACT: Expands access to affordable financing for critical water and wastewater infrastructure, accelerates capital projects, and helps municipalities address aging systems while minimizing ratepayer impacts.</a:t>
            </a:r>
          </a:p>
          <a:p>
            <a:endParaRPr lang="en-US" sz="2400" dirty="0"/>
          </a:p>
          <a:p>
            <a:pPr marL="0" indent="0">
              <a:buNone/>
            </a:pPr>
            <a:endParaRPr lang="en-US" sz="2400" dirty="0">
              <a:latin typeface="Calibri" panose="020F0502020204030204" pitchFamily="34" charset="0"/>
              <a:ea typeface="Calibri" panose="020F0502020204030204" pitchFamily="34" charset="0"/>
              <a:cs typeface="Calibri" panose="020F0502020204030204" pitchFamily="34" charset="0"/>
            </a:endParaRPr>
          </a:p>
          <a:p>
            <a:endParaRPr lang="en-US" sz="2400" dirty="0"/>
          </a:p>
          <a:p>
            <a:pPr marL="0" indent="0">
              <a:buNone/>
            </a:pPr>
            <a:endParaRPr lang="en-US" sz="2400" dirty="0"/>
          </a:p>
        </p:txBody>
      </p:sp>
      <p:pic>
        <p:nvPicPr>
          <p:cNvPr id="6146" name="Picture 1" descr="City of Milwaukee logo">
            <a:extLst>
              <a:ext uri="{FF2B5EF4-FFF2-40B4-BE49-F238E27FC236}">
                <a16:creationId xmlns:a16="http://schemas.microsoft.com/office/drawing/2014/main" id="{0BFCD91D-1B47-4B1B-8D8B-BB60F40D36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71501" y="6064778"/>
            <a:ext cx="906463"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15285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3C956-D1C9-49A5-9518-4AA7E8F1F5EA}"/>
              </a:ext>
            </a:extLst>
          </p:cNvPr>
          <p:cNvSpPr>
            <a:spLocks noGrp="1"/>
          </p:cNvSpPr>
          <p:nvPr>
            <p:ph type="title"/>
          </p:nvPr>
        </p:nvSpPr>
        <p:spPr>
          <a:xfrm>
            <a:off x="1993572" y="197225"/>
            <a:ext cx="7729728" cy="1188720"/>
          </a:xfrm>
        </p:spPr>
        <p:txBody>
          <a:bodyPr>
            <a:normAutofit/>
          </a:bodyPr>
          <a:lstStyle/>
          <a:p>
            <a:r>
              <a:rPr lang="en-US" b="1" dirty="0"/>
              <a:t>Public safety and health</a:t>
            </a:r>
          </a:p>
        </p:txBody>
      </p:sp>
      <p:sp>
        <p:nvSpPr>
          <p:cNvPr id="3" name="Content Placeholder 2">
            <a:extLst>
              <a:ext uri="{FF2B5EF4-FFF2-40B4-BE49-F238E27FC236}">
                <a16:creationId xmlns:a16="http://schemas.microsoft.com/office/drawing/2014/main" id="{D1D02314-9576-4029-A88B-D6DEA0B12F98}"/>
              </a:ext>
            </a:extLst>
          </p:cNvPr>
          <p:cNvSpPr>
            <a:spLocks noGrp="1"/>
          </p:cNvSpPr>
          <p:nvPr>
            <p:ph sz="half" idx="1"/>
          </p:nvPr>
        </p:nvSpPr>
        <p:spPr>
          <a:xfrm>
            <a:off x="681319" y="1515034"/>
            <a:ext cx="10354234" cy="5215966"/>
          </a:xfrm>
        </p:spPr>
        <p:txBody>
          <a:bodyPr>
            <a:normAutofit fontScale="85000" lnSpcReduction="20000"/>
          </a:bodyPr>
          <a:lstStyle/>
          <a:p>
            <a:pPr marL="0" indent="0">
              <a:buNone/>
            </a:pPr>
            <a:r>
              <a:rPr lang="en-US" sz="1600" b="1" dirty="0">
                <a:latin typeface="Calibri" panose="020F0502020204030204" pitchFamily="34" charset="0"/>
                <a:ea typeface="Calibri" panose="020F0502020204030204" pitchFamily="34" charset="0"/>
                <a:cs typeface="Calibri" panose="020F0502020204030204" pitchFamily="34" charset="0"/>
              </a:rPr>
              <a:t>Impoundment of Reckless Driving Vehicles – 2025 Wisconsin Act 46 </a:t>
            </a:r>
            <a:r>
              <a:rPr lang="en-US" sz="1600"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a:t>
            </a:r>
            <a:endParaRPr lang="en-US" sz="1600" b="1" dirty="0">
              <a:latin typeface="Calibri" panose="020F0502020204030204" pitchFamily="34" charset="0"/>
              <a:ea typeface="Calibri" panose="020F0502020204030204" pitchFamily="34" charset="0"/>
              <a:cs typeface="Calibri" panose="020F0502020204030204" pitchFamily="34" charset="0"/>
            </a:endParaRPr>
          </a:p>
          <a:p>
            <a:r>
              <a:rPr lang="en-US" sz="1600" dirty="0">
                <a:latin typeface="Calibri" panose="020F0502020204030204" pitchFamily="34" charset="0"/>
                <a:ea typeface="Calibri" panose="020F0502020204030204" pitchFamily="34" charset="0"/>
                <a:cs typeface="Calibri" panose="020F0502020204030204" pitchFamily="34" charset="0"/>
              </a:rPr>
              <a:t>Authorizes the impoundment of any vehicle used in a reckless driving offense regardless of ownership of the vehicle or prior record of the driver. </a:t>
            </a:r>
          </a:p>
          <a:p>
            <a:pPr lvl="1"/>
            <a:r>
              <a:rPr lang="en-US" sz="1400" i="1" dirty="0">
                <a:latin typeface="Calibri" panose="020F0502020204030204" pitchFamily="34" charset="0"/>
                <a:ea typeface="Calibri" panose="020F0502020204030204" pitchFamily="34" charset="0"/>
                <a:cs typeface="Calibri" panose="020F0502020204030204" pitchFamily="34" charset="0"/>
              </a:rPr>
              <a:t>IMPACT: Strengthens local tools to address reckless driving, enhances public safety, and supports the City’s efforts to deter dangerous driving behaviors in high-risk areas.</a:t>
            </a:r>
          </a:p>
          <a:p>
            <a:pPr marL="0" indent="0">
              <a:buNone/>
            </a:pPr>
            <a:r>
              <a:rPr lang="en-US" sz="1600" b="1" dirty="0">
                <a:latin typeface="Calibri" panose="020F0502020204030204" pitchFamily="34" charset="0"/>
                <a:ea typeface="Calibri" panose="020F0502020204030204" pitchFamily="34" charset="0"/>
                <a:cs typeface="Calibri" panose="020F0502020204030204" pitchFamily="34" charset="0"/>
              </a:rPr>
              <a:t>Reimbursements for EMS Services – 2025 Wisconsin Act 36 </a:t>
            </a:r>
            <a:r>
              <a:rPr lang="en-US" sz="1600"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a:t>
            </a:r>
            <a:endParaRPr lang="en-US" sz="1600" b="1" dirty="0">
              <a:latin typeface="Calibri" panose="020F0502020204030204" pitchFamily="34" charset="0"/>
              <a:ea typeface="Calibri" panose="020F0502020204030204" pitchFamily="34" charset="0"/>
              <a:cs typeface="Calibri" panose="020F0502020204030204" pitchFamily="34" charset="0"/>
            </a:endParaRPr>
          </a:p>
          <a:p>
            <a:r>
              <a:rPr lang="en-US" sz="1600" dirty="0">
                <a:latin typeface="Calibri" panose="020F0502020204030204" pitchFamily="34" charset="0"/>
                <a:ea typeface="Calibri" panose="020F0502020204030204" pitchFamily="34" charset="0"/>
                <a:cs typeface="Calibri" panose="020F0502020204030204" pitchFamily="34" charset="0"/>
              </a:rPr>
              <a:t>Directs DHS to increase the “treat, non-transport” reimbursement rate.</a:t>
            </a:r>
          </a:p>
          <a:p>
            <a:r>
              <a:rPr lang="en-US" sz="1600" dirty="0">
                <a:latin typeface="Calibri" panose="020F0502020204030204" pitchFamily="34" charset="0"/>
                <a:ea typeface="Calibri" panose="020F0502020204030204" pitchFamily="34" charset="0"/>
                <a:cs typeface="Calibri" panose="020F0502020204030204" pitchFamily="34" charset="0"/>
              </a:rPr>
              <a:t>Creates the framework for a program to reimburse students who successfully complete EMS classes and receive a license or certification.</a:t>
            </a:r>
          </a:p>
          <a:p>
            <a:r>
              <a:rPr lang="en-US" sz="1600" dirty="0">
                <a:latin typeface="Calibri" panose="020F0502020204030204" pitchFamily="34" charset="0"/>
                <a:ea typeface="Calibri" panose="020F0502020204030204" pitchFamily="34" charset="0"/>
                <a:cs typeface="Calibri" panose="020F0502020204030204" pitchFamily="34" charset="0"/>
              </a:rPr>
              <a:t>Ensures that the Wisconsin Technical College System (WTCS) can operate its EMS programming effectively and support classes, even if they are not 100% full.</a:t>
            </a:r>
          </a:p>
          <a:p>
            <a:r>
              <a:rPr lang="en-US" sz="1600" dirty="0">
                <a:latin typeface="Calibri" panose="020F0502020204030204" pitchFamily="34" charset="0"/>
                <a:ea typeface="Calibri" panose="020F0502020204030204" pitchFamily="34" charset="0"/>
                <a:cs typeface="Calibri" panose="020F0502020204030204" pitchFamily="34" charset="0"/>
              </a:rPr>
              <a:t>Creates a Live 911 Pilot Program.</a:t>
            </a:r>
          </a:p>
          <a:p>
            <a:pPr lvl="1"/>
            <a:r>
              <a:rPr lang="en-US" sz="1400" i="1" dirty="0">
                <a:latin typeface="Calibri" panose="020F0502020204030204" pitchFamily="34" charset="0"/>
                <a:ea typeface="Calibri" panose="020F0502020204030204" pitchFamily="34" charset="0"/>
                <a:cs typeface="Calibri" panose="020F0502020204030204" pitchFamily="34" charset="0"/>
              </a:rPr>
              <a:t>IMPACT: Improves financial sustainability of municipal EMS services, strengthens the local EMS workforce pipeline, and enhances emergency response capacity for City residents.</a:t>
            </a:r>
          </a:p>
          <a:p>
            <a:pPr marL="0" indent="0">
              <a:buNone/>
            </a:pPr>
            <a:r>
              <a:rPr lang="en-US" sz="1600" b="1" dirty="0">
                <a:latin typeface="Calibri" panose="020F0502020204030204" pitchFamily="34" charset="0"/>
                <a:ea typeface="Calibri" panose="020F0502020204030204" pitchFamily="34" charset="0"/>
                <a:cs typeface="Calibri" panose="020F0502020204030204" pitchFamily="34" charset="0"/>
              </a:rPr>
              <a:t>Postpartum Medicaid Extension – 2025 Wisconsin Act 102 </a:t>
            </a:r>
            <a:r>
              <a:rPr lang="en-US" sz="1600"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a:t>
            </a:r>
            <a:endParaRPr lang="en-US" sz="1600" b="1" dirty="0">
              <a:latin typeface="Calibri" panose="020F0502020204030204" pitchFamily="34" charset="0"/>
              <a:ea typeface="Calibri" panose="020F0502020204030204" pitchFamily="34" charset="0"/>
              <a:cs typeface="Calibri" panose="020F0502020204030204" pitchFamily="34" charset="0"/>
            </a:endParaRPr>
          </a:p>
          <a:p>
            <a:r>
              <a:rPr lang="en-US" sz="1600" dirty="0">
                <a:latin typeface="Calibri" panose="020F0502020204030204" pitchFamily="34" charset="0"/>
                <a:ea typeface="Calibri" panose="020F0502020204030204" pitchFamily="34" charset="0"/>
                <a:cs typeface="Calibri" panose="020F0502020204030204" pitchFamily="34" charset="0"/>
              </a:rPr>
              <a:t> Extends postpartum Medicaid coverage from 60 days to one year. </a:t>
            </a:r>
          </a:p>
          <a:p>
            <a:pPr lvl="1"/>
            <a:r>
              <a:rPr lang="en-US" sz="1400" i="1" dirty="0">
                <a:latin typeface="Calibri" panose="020F0502020204030204" pitchFamily="34" charset="0"/>
                <a:ea typeface="Calibri" panose="020F0502020204030204" pitchFamily="34" charset="0"/>
                <a:cs typeface="Calibri" panose="020F0502020204030204" pitchFamily="34" charset="0"/>
              </a:rPr>
              <a:t>IMPACT: Expands access to maternal healthcare for City residents, improves health outcomes for mothers and infants, and reduces uncompensated care costs for local providers.</a:t>
            </a:r>
          </a:p>
          <a:p>
            <a:pPr marL="0" indent="0">
              <a:buNone/>
            </a:pPr>
            <a:r>
              <a:rPr lang="en-US" sz="1600" b="1" dirty="0">
                <a:latin typeface="Calibri" panose="020F0502020204030204" pitchFamily="34" charset="0"/>
                <a:ea typeface="Calibri" panose="020F0502020204030204" pitchFamily="34" charset="0"/>
                <a:cs typeface="Calibri" panose="020F0502020204030204" pitchFamily="34" charset="0"/>
              </a:rPr>
              <a:t>Breast Cancer Screenings – 2025 Wisconsin Act 103 </a:t>
            </a:r>
            <a:r>
              <a:rPr lang="en-US" sz="1600"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a:t>
            </a:r>
            <a:endParaRPr lang="en-US" sz="1600" b="1" dirty="0">
              <a:latin typeface="Calibri" panose="020F0502020204030204" pitchFamily="34" charset="0"/>
              <a:ea typeface="Calibri" panose="020F0502020204030204" pitchFamily="34" charset="0"/>
              <a:cs typeface="Calibri" panose="020F0502020204030204" pitchFamily="34" charset="0"/>
            </a:endParaRPr>
          </a:p>
          <a:p>
            <a:r>
              <a:rPr lang="en-US" sz="1600" dirty="0">
                <a:solidFill>
                  <a:srgbClr val="212529"/>
                </a:solidFill>
                <a:latin typeface="Calibri" panose="020F0502020204030204" pitchFamily="34" charset="0"/>
                <a:ea typeface="Calibri" panose="020F0502020204030204" pitchFamily="34" charset="0"/>
                <a:cs typeface="Calibri" panose="020F0502020204030204" pitchFamily="34" charset="0"/>
              </a:rPr>
              <a:t>C</a:t>
            </a:r>
            <a:r>
              <a:rPr lang="en-US" sz="1600" b="0" i="0" dirty="0">
                <a:solidFill>
                  <a:srgbClr val="212529"/>
                </a:solidFill>
                <a:effectLst/>
                <a:latin typeface="Calibri" panose="020F0502020204030204" pitchFamily="34" charset="0"/>
                <a:ea typeface="Calibri" panose="020F0502020204030204" pitchFamily="34" charset="0"/>
                <a:cs typeface="Calibri" panose="020F0502020204030204" pitchFamily="34" charset="0"/>
              </a:rPr>
              <a:t>overs breast cancer screenings by the Medical Assistance program and health insurance policies and plans.</a:t>
            </a:r>
          </a:p>
          <a:p>
            <a:pPr lvl="1"/>
            <a:r>
              <a:rPr lang="en-US" sz="1400" b="0" i="1" dirty="0">
                <a:solidFill>
                  <a:srgbClr val="212529"/>
                </a:solidFill>
                <a:effectLst/>
                <a:latin typeface="Calibri" panose="020F0502020204030204" pitchFamily="34" charset="0"/>
                <a:ea typeface="Calibri" panose="020F0502020204030204" pitchFamily="34" charset="0"/>
                <a:cs typeface="Calibri" panose="020F0502020204030204" pitchFamily="34" charset="0"/>
              </a:rPr>
              <a:t>IMPACT: Increases access to preventive care for City residents, supports early detection and treatment, and helps reduce long-term public health costs</a:t>
            </a:r>
          </a:p>
        </p:txBody>
      </p:sp>
      <p:pic>
        <p:nvPicPr>
          <p:cNvPr id="7170" name="Picture 1" descr="City of Milwaukee logo">
            <a:extLst>
              <a:ext uri="{FF2B5EF4-FFF2-40B4-BE49-F238E27FC236}">
                <a16:creationId xmlns:a16="http://schemas.microsoft.com/office/drawing/2014/main" id="{F4DBC99E-E652-40EE-BB3B-18843CFADA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04575" y="6117695"/>
            <a:ext cx="906463"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45455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7B635-5A52-4542-8673-1D236BFC791B}"/>
              </a:ext>
            </a:extLst>
          </p:cNvPr>
          <p:cNvSpPr>
            <a:spLocks noGrp="1"/>
          </p:cNvSpPr>
          <p:nvPr>
            <p:ph type="title"/>
          </p:nvPr>
        </p:nvSpPr>
        <p:spPr>
          <a:xfrm>
            <a:off x="1997286" y="286173"/>
            <a:ext cx="7729728" cy="1188720"/>
          </a:xfrm>
        </p:spPr>
        <p:txBody>
          <a:bodyPr>
            <a:normAutofit/>
          </a:bodyPr>
          <a:lstStyle/>
          <a:p>
            <a:r>
              <a:rPr lang="en-US" b="1" dirty="0"/>
              <a:t>Economy and Jobs</a:t>
            </a:r>
          </a:p>
        </p:txBody>
      </p:sp>
      <p:sp>
        <p:nvSpPr>
          <p:cNvPr id="3" name="Content Placeholder 2">
            <a:extLst>
              <a:ext uri="{FF2B5EF4-FFF2-40B4-BE49-F238E27FC236}">
                <a16:creationId xmlns:a16="http://schemas.microsoft.com/office/drawing/2014/main" id="{097F21D4-1435-47A5-85BB-C014CEE26D14}"/>
              </a:ext>
            </a:extLst>
          </p:cNvPr>
          <p:cNvSpPr>
            <a:spLocks noGrp="1"/>
          </p:cNvSpPr>
          <p:nvPr>
            <p:ph sz="half" idx="1"/>
          </p:nvPr>
        </p:nvSpPr>
        <p:spPr>
          <a:xfrm>
            <a:off x="397933" y="1608666"/>
            <a:ext cx="10655549" cy="5249333"/>
          </a:xfrm>
        </p:spPr>
        <p:txBody>
          <a:bodyPr>
            <a:noAutofit/>
          </a:bodyPr>
          <a:lstStyle/>
          <a:p>
            <a:pPr marL="0" indent="0">
              <a:buNone/>
            </a:pPr>
            <a:r>
              <a:rPr lang="en-US" sz="1100" b="1" dirty="0">
                <a:latin typeface="Calibri" panose="020F0502020204030204" pitchFamily="34" charset="0"/>
                <a:ea typeface="Calibri" panose="020F0502020204030204" pitchFamily="34" charset="0"/>
                <a:cs typeface="Calibri" panose="020F0502020204030204" pitchFamily="34" charset="0"/>
              </a:rPr>
              <a:t>State Film Office - 2025 Wisconsin Act 15 </a:t>
            </a:r>
            <a:r>
              <a:rPr lang="en-US" sz="1100"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a:t>
            </a:r>
            <a:endParaRPr lang="en-US" sz="1100" b="1" dirty="0">
              <a:latin typeface="Calibri" panose="020F0502020204030204" pitchFamily="34" charset="0"/>
              <a:ea typeface="Calibri" panose="020F0502020204030204" pitchFamily="34" charset="0"/>
              <a:cs typeface="Calibri" panose="020F0502020204030204" pitchFamily="34" charset="0"/>
            </a:endParaRPr>
          </a:p>
          <a:p>
            <a:r>
              <a:rPr lang="en-US" sz="1100" dirty="0">
                <a:latin typeface="Calibri" panose="020F0502020204030204" pitchFamily="34" charset="0"/>
                <a:ea typeface="Calibri" panose="020F0502020204030204" pitchFamily="34" charset="0"/>
                <a:cs typeface="Calibri" panose="020F0502020204030204" pitchFamily="34" charset="0"/>
              </a:rPr>
              <a:t>Creates new office to promote Wisconsin as a destination for film and television production, hires a director for the office, and allows the director to certify tax credits of up to 30% of eligible expenses to produce films in Wisconsin.</a:t>
            </a:r>
          </a:p>
          <a:p>
            <a:pPr lvl="1"/>
            <a:r>
              <a:rPr lang="en-US" sz="1100" i="1" dirty="0">
                <a:latin typeface="Calibri" panose="020F0502020204030204" pitchFamily="34" charset="0"/>
                <a:ea typeface="Calibri" panose="020F0502020204030204" pitchFamily="34" charset="0"/>
                <a:cs typeface="Calibri" panose="020F0502020204030204" pitchFamily="34" charset="0"/>
              </a:rPr>
              <a:t>IMPACT: Positions the City to attract film and television productions, generate local economic activity, support hospitality and small businesses, and create short-term and creative-sector jobs.</a:t>
            </a:r>
          </a:p>
          <a:p>
            <a:pPr marL="0" indent="0">
              <a:buNone/>
            </a:pPr>
            <a:r>
              <a:rPr lang="en-US" sz="1100" b="1" dirty="0">
                <a:latin typeface="Calibri" panose="020F0502020204030204" pitchFamily="34" charset="0"/>
                <a:ea typeface="Calibri" panose="020F0502020204030204" pitchFamily="34" charset="0"/>
                <a:cs typeface="Calibri" panose="020F0502020204030204" pitchFamily="34" charset="0"/>
              </a:rPr>
              <a:t>Opportunity &amp; Attraction Program – 2025 Wisconsin Act 175 </a:t>
            </a:r>
            <a:r>
              <a:rPr lang="en-US" sz="1100"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a:t>
            </a:r>
            <a:endParaRPr lang="en-US" sz="1100" b="1" dirty="0">
              <a:latin typeface="Calibri" panose="020F0502020204030204" pitchFamily="34" charset="0"/>
              <a:ea typeface="Calibri" panose="020F0502020204030204" pitchFamily="34" charset="0"/>
              <a:cs typeface="Calibri" panose="020F0502020204030204" pitchFamily="34" charset="0"/>
            </a:endParaRPr>
          </a:p>
          <a:p>
            <a:r>
              <a:rPr lang="en-US" sz="1100" dirty="0">
                <a:latin typeface="Calibri" panose="020F0502020204030204" pitchFamily="34" charset="0"/>
                <a:ea typeface="Calibri" panose="020F0502020204030204" pitchFamily="34" charset="0"/>
                <a:cs typeface="Calibri" panose="020F0502020204030204" pitchFamily="34" charset="0"/>
              </a:rPr>
              <a:t>Strengthens the existing WEDC program and makes Wisconsin more competitive in booking large-scale events. </a:t>
            </a:r>
          </a:p>
          <a:p>
            <a:pPr lvl="1"/>
            <a:r>
              <a:rPr lang="en-US" sz="1100" i="1" dirty="0">
                <a:latin typeface="Calibri" panose="020F0502020204030204" pitchFamily="34" charset="0"/>
                <a:ea typeface="Calibri" panose="020F0502020204030204" pitchFamily="34" charset="0"/>
                <a:cs typeface="Calibri" panose="020F0502020204030204" pitchFamily="34" charset="0"/>
              </a:rPr>
              <a:t>IMPACT: Increases the City’s competitiveness in securing major events and conventions, driving tourism, hotel stays, restaurant revenue, and broader economic impact.</a:t>
            </a:r>
          </a:p>
          <a:p>
            <a:pPr marL="0" indent="0">
              <a:buNone/>
            </a:pPr>
            <a:r>
              <a:rPr lang="en-US" sz="1100" b="1" dirty="0">
                <a:latin typeface="Calibri" panose="020F0502020204030204" pitchFamily="34" charset="0"/>
                <a:ea typeface="Calibri" panose="020F0502020204030204" pitchFamily="34" charset="0"/>
                <a:cs typeface="Calibri" panose="020F0502020204030204" pitchFamily="34" charset="0"/>
              </a:rPr>
              <a:t>Occupational Credential for DACA recipients – 2025 Wisconsin Act 240 </a:t>
            </a:r>
            <a:r>
              <a:rPr lang="en-US" sz="1100"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a:t>
            </a:r>
            <a:endParaRPr lang="en-US" sz="1100" b="1" dirty="0">
              <a:latin typeface="Calibri" panose="020F0502020204030204" pitchFamily="34" charset="0"/>
              <a:ea typeface="Calibri" panose="020F0502020204030204" pitchFamily="34" charset="0"/>
              <a:cs typeface="Calibri" panose="020F0502020204030204" pitchFamily="34" charset="0"/>
            </a:endParaRPr>
          </a:p>
          <a:p>
            <a:r>
              <a:rPr lang="en-US" sz="1100" dirty="0">
                <a:latin typeface="Calibri" panose="020F0502020204030204" pitchFamily="34" charset="0"/>
                <a:ea typeface="Calibri" panose="020F0502020204030204" pitchFamily="34" charset="0"/>
                <a:cs typeface="Calibri" panose="020F0502020204030204" pitchFamily="34" charset="0"/>
              </a:rPr>
              <a:t>Allows certain Dreamers to receive credentials to practice certain occupations in Wisconsin if they meet all other requirements for the credential. </a:t>
            </a:r>
          </a:p>
          <a:p>
            <a:pPr lvl="1"/>
            <a:r>
              <a:rPr lang="en-US" sz="1100" i="1" dirty="0">
                <a:latin typeface="Calibri" panose="020F0502020204030204" pitchFamily="34" charset="0"/>
                <a:ea typeface="Calibri" panose="020F0502020204030204" pitchFamily="34" charset="0"/>
                <a:cs typeface="Calibri" panose="020F0502020204030204" pitchFamily="34" charset="0"/>
              </a:rPr>
              <a:t>IMPACT: Expands the local workforce in high-demand fields, supports economic mobility for City residents, and helps employers address workforce shortages.</a:t>
            </a:r>
          </a:p>
          <a:p>
            <a:pPr marL="0" indent="0">
              <a:buNone/>
            </a:pPr>
            <a:r>
              <a:rPr lang="en-US" sz="1100" b="1" dirty="0">
                <a:latin typeface="Calibri" panose="020F0502020204030204" pitchFamily="34" charset="0"/>
                <a:ea typeface="Calibri" panose="020F0502020204030204" pitchFamily="34" charset="0"/>
                <a:cs typeface="Calibri" panose="020F0502020204030204" pitchFamily="34" charset="0"/>
              </a:rPr>
              <a:t>Transform Milwaukee Jobs – 2025 Wisconsin Act 176 </a:t>
            </a:r>
            <a:r>
              <a:rPr lang="en-US" sz="1100" b="1" dirty="0">
                <a:solidFill>
                  <a:srgbClr val="00B050"/>
                </a:solidFill>
                <a:latin typeface="Calibri" panose="020F0502020204030204" pitchFamily="34" charset="0"/>
                <a:ea typeface="Calibri" panose="020F0502020204030204" pitchFamily="34" charset="0"/>
                <a:cs typeface="Calibri" panose="020F0502020204030204" pitchFamily="34" charset="0"/>
              </a:rPr>
              <a:t>(Supported)</a:t>
            </a:r>
            <a:endParaRPr lang="en-US" sz="1100" b="1" dirty="0">
              <a:latin typeface="Calibri" panose="020F0502020204030204" pitchFamily="34" charset="0"/>
              <a:ea typeface="Calibri" panose="020F0502020204030204" pitchFamily="34" charset="0"/>
              <a:cs typeface="Calibri" panose="020F0502020204030204" pitchFamily="34" charset="0"/>
            </a:endParaRPr>
          </a:p>
          <a:p>
            <a:r>
              <a:rPr lang="en-US" sz="1100" dirty="0">
                <a:latin typeface="Calibri" panose="020F0502020204030204" pitchFamily="34" charset="0"/>
                <a:ea typeface="Calibri" panose="020F0502020204030204" pitchFamily="34" charset="0"/>
                <a:cs typeface="Calibri" panose="020F0502020204030204" pitchFamily="34" charset="0"/>
              </a:rPr>
              <a:t>Updates eligibility requirements by removing two technical barriers: eliminates the requirements that an individual be unemployed for at least four weeks and be ineligible for unemployment insurance in order to participate. </a:t>
            </a:r>
          </a:p>
          <a:p>
            <a:pPr lvl="1"/>
            <a:r>
              <a:rPr lang="en-US" sz="1100" i="1" dirty="0">
                <a:latin typeface="Calibri" panose="020F0502020204030204" pitchFamily="34" charset="0"/>
                <a:ea typeface="Calibri" panose="020F0502020204030204" pitchFamily="34" charset="0"/>
                <a:cs typeface="Calibri" panose="020F0502020204030204" pitchFamily="34" charset="0"/>
              </a:rPr>
              <a:t>IMPACT: Expands access to workforce training and transitional employment opportunities for City residents, strengthens pathways to permanent employment, and supports local economic stability.</a:t>
            </a:r>
          </a:p>
          <a:p>
            <a:pPr marL="0" indent="0">
              <a:buNone/>
            </a:pPr>
            <a:r>
              <a:rPr lang="en-US" sz="1100" b="1" dirty="0">
                <a:latin typeface="Calibri" panose="020F0502020204030204" pitchFamily="34" charset="0"/>
                <a:ea typeface="Calibri" panose="020F0502020204030204" pitchFamily="34" charset="0"/>
                <a:cs typeface="Calibri" panose="020F0502020204030204" pitchFamily="34" charset="0"/>
              </a:rPr>
              <a:t>VETOED: Restrictions on Local Government Programs – Assembly Bill 165 </a:t>
            </a:r>
            <a:r>
              <a:rPr lang="en-US" sz="1100" b="1" dirty="0">
                <a:solidFill>
                  <a:srgbClr val="FF0000"/>
                </a:solidFill>
                <a:latin typeface="Calibri" panose="020F0502020204030204" pitchFamily="34" charset="0"/>
                <a:ea typeface="Calibri" panose="020F0502020204030204" pitchFamily="34" charset="0"/>
                <a:cs typeface="Calibri" panose="020F0502020204030204" pitchFamily="34" charset="0"/>
              </a:rPr>
              <a:t>(Opposed)</a:t>
            </a:r>
          </a:p>
          <a:p>
            <a:r>
              <a:rPr lang="en-US" sz="1100" dirty="0">
                <a:latin typeface="Calibri" panose="020F0502020204030204" pitchFamily="34" charset="0"/>
                <a:ea typeface="Calibri" panose="020F0502020204030204" pitchFamily="34" charset="0"/>
                <a:cs typeface="Calibri" panose="020F0502020204030204" pitchFamily="34" charset="0"/>
              </a:rPr>
              <a:t>Bans </a:t>
            </a:r>
            <a:r>
              <a:rPr lang="en-US" sz="1100" b="0" i="0" dirty="0">
                <a:solidFill>
                  <a:srgbClr val="212529"/>
                </a:solidFill>
                <a:effectLst/>
                <a:latin typeface="Calibri" panose="020F0502020204030204" pitchFamily="34" charset="0"/>
                <a:ea typeface="Calibri" panose="020F0502020204030204" pitchFamily="34" charset="0"/>
                <a:cs typeface="Calibri" panose="020F0502020204030204" pitchFamily="34" charset="0"/>
              </a:rPr>
              <a:t>local guaranteed income programs.</a:t>
            </a:r>
          </a:p>
          <a:p>
            <a:pPr lvl="1"/>
            <a:r>
              <a:rPr lang="en-US" sz="1100" i="1" dirty="0">
                <a:latin typeface="Calibri" panose="020F0502020204030204" pitchFamily="34" charset="0"/>
                <a:ea typeface="Calibri" panose="020F0502020204030204" pitchFamily="34" charset="0"/>
                <a:cs typeface="Calibri" panose="020F0502020204030204" pitchFamily="34" charset="0"/>
              </a:rPr>
              <a:t>IMPACT: The veto preserves the City’s authority to design and implement innovative anti-poverty and economic stability programs tailored to local needs.</a:t>
            </a:r>
          </a:p>
        </p:txBody>
      </p:sp>
      <p:pic>
        <p:nvPicPr>
          <p:cNvPr id="1027" name="Picture 1" descr="City of Milwaukee logo">
            <a:extLst>
              <a:ext uri="{FF2B5EF4-FFF2-40B4-BE49-F238E27FC236}">
                <a16:creationId xmlns:a16="http://schemas.microsoft.com/office/drawing/2014/main" id="{5455C9F7-E7BD-46CF-97D8-8D972D9AFC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21508" y="6065837"/>
            <a:ext cx="906463"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61172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7B635-5A52-4542-8673-1D236BFC791B}"/>
              </a:ext>
            </a:extLst>
          </p:cNvPr>
          <p:cNvSpPr>
            <a:spLocks noGrp="1"/>
          </p:cNvSpPr>
          <p:nvPr>
            <p:ph type="title"/>
          </p:nvPr>
        </p:nvSpPr>
        <p:spPr>
          <a:xfrm>
            <a:off x="1988819" y="278892"/>
            <a:ext cx="7729728" cy="1188720"/>
          </a:xfrm>
        </p:spPr>
        <p:txBody>
          <a:bodyPr>
            <a:normAutofit/>
          </a:bodyPr>
          <a:lstStyle/>
          <a:p>
            <a:r>
              <a:rPr lang="en-US" b="1" dirty="0"/>
              <a:t>Democracy and elections</a:t>
            </a:r>
          </a:p>
        </p:txBody>
      </p:sp>
      <p:sp>
        <p:nvSpPr>
          <p:cNvPr id="3" name="Content Placeholder 2">
            <a:extLst>
              <a:ext uri="{FF2B5EF4-FFF2-40B4-BE49-F238E27FC236}">
                <a16:creationId xmlns:a16="http://schemas.microsoft.com/office/drawing/2014/main" id="{097F21D4-1435-47A5-85BB-C014CEE26D14}"/>
              </a:ext>
            </a:extLst>
          </p:cNvPr>
          <p:cNvSpPr>
            <a:spLocks noGrp="1"/>
          </p:cNvSpPr>
          <p:nvPr>
            <p:ph sz="half" idx="1"/>
          </p:nvPr>
        </p:nvSpPr>
        <p:spPr>
          <a:xfrm>
            <a:off x="474133" y="1600200"/>
            <a:ext cx="10747375" cy="5164667"/>
          </a:xfrm>
        </p:spPr>
        <p:txBody>
          <a:bodyPr>
            <a:noAutofit/>
          </a:bodyPr>
          <a:lstStyle/>
          <a:p>
            <a:r>
              <a:rPr lang="en-US" sz="1200" dirty="0">
                <a:latin typeface="Calibri" panose="020F0502020204030204" pitchFamily="34" charset="0"/>
                <a:ea typeface="Calibri" panose="020F0502020204030204" pitchFamily="34" charset="0"/>
                <a:cs typeface="Calibri" panose="020F0502020204030204" pitchFamily="34" charset="0"/>
              </a:rPr>
              <a:t>During the 2025 legislative session, several bills were introduced that would have altered election administration procedures and voting access in Wisconsin. The City </a:t>
            </a:r>
            <a:r>
              <a:rPr lang="en-US" sz="1200" dirty="0">
                <a:solidFill>
                  <a:srgbClr val="FF0000"/>
                </a:solidFill>
                <a:latin typeface="Calibri" panose="020F0502020204030204" pitchFamily="34" charset="0"/>
                <a:ea typeface="Calibri" panose="020F0502020204030204" pitchFamily="34" charset="0"/>
                <a:cs typeface="Calibri" panose="020F0502020204030204" pitchFamily="34" charset="0"/>
              </a:rPr>
              <a:t>opposed</a:t>
            </a:r>
            <a:r>
              <a:rPr lang="en-US" sz="1200" dirty="0">
                <a:latin typeface="Calibri" panose="020F0502020204030204" pitchFamily="34" charset="0"/>
                <a:ea typeface="Calibri" panose="020F0502020204030204" pitchFamily="34" charset="0"/>
                <a:cs typeface="Calibri" panose="020F0502020204030204" pitchFamily="34" charset="0"/>
              </a:rPr>
              <a:t> the following measures, all of which </a:t>
            </a:r>
            <a:r>
              <a:rPr lang="en-US" sz="1200" dirty="0">
                <a:solidFill>
                  <a:srgbClr val="FF0000"/>
                </a:solidFill>
                <a:latin typeface="Calibri" panose="020F0502020204030204" pitchFamily="34" charset="0"/>
                <a:ea typeface="Calibri" panose="020F0502020204030204" pitchFamily="34" charset="0"/>
                <a:cs typeface="Calibri" panose="020F0502020204030204" pitchFamily="34" charset="0"/>
              </a:rPr>
              <a:t>failed</a:t>
            </a:r>
            <a:r>
              <a:rPr lang="en-US" sz="1200" dirty="0">
                <a:latin typeface="Calibri" panose="020F0502020204030204" pitchFamily="34" charset="0"/>
                <a:ea typeface="Calibri" panose="020F0502020204030204" pitchFamily="34" charset="0"/>
                <a:cs typeface="Calibri" panose="020F0502020204030204" pitchFamily="34" charset="0"/>
              </a:rPr>
              <a:t> to pass pursuant to SJR 1.</a:t>
            </a:r>
          </a:p>
          <a:p>
            <a:r>
              <a:rPr lang="en-US" sz="1200" b="1"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hlinkClick r:id="rId2" tooltip="Click to go to the bill information page.">
                  <a:extLst>
                    <a:ext uri="{A12FA001-AC4F-418D-AE19-62706E023703}">
                      <ahyp:hlinkClr xmlns:ahyp="http://schemas.microsoft.com/office/drawing/2018/hyperlinkcolor" xmlns="" val="tx"/>
                    </a:ext>
                  </a:extLst>
                </a:hlinkClick>
              </a:rPr>
              <a:t>Assembly Bill 560</a:t>
            </a: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
            </a:r>
            <a:b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US" sz="12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Relating to: prohibiting the use of absentee ballot drop boxes for any election.</a:t>
            </a:r>
          </a:p>
          <a:p>
            <a:pPr lvl="1"/>
            <a:r>
              <a:rPr lang="en-US" sz="1200" b="0" i="1" dirty="0">
                <a:solidFill>
                  <a:schemeClr val="tx1"/>
                </a:solidFill>
                <a:effectLst/>
                <a:latin typeface="Calibri" panose="020F0502020204030204" pitchFamily="34" charset="0"/>
                <a:ea typeface="Calibri" panose="020F0502020204030204" pitchFamily="34" charset="0"/>
                <a:cs typeface="Calibri" panose="020F0502020204030204" pitchFamily="34" charset="0"/>
              </a:rPr>
              <a:t>Impact: </a:t>
            </a:r>
            <a:r>
              <a:rPr lang="en-US" sz="1200" i="1" dirty="0">
                <a:latin typeface="Calibri" panose="020F0502020204030204" pitchFamily="34" charset="0"/>
                <a:ea typeface="Calibri" panose="020F0502020204030204" pitchFamily="34" charset="0"/>
                <a:cs typeface="Calibri" panose="020F0502020204030204" pitchFamily="34" charset="0"/>
              </a:rPr>
              <a:t>The bill would have eliminated ballot drop boxes as a method for returning absentee ballots. The City has utilized secure drop boxes to provide voters with an accessible and efficient absentee ballot return option. </a:t>
            </a:r>
            <a:endParaRPr lang="en-US" sz="1200" b="0" i="1"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r>
              <a:rPr lang="en-US" sz="1200" b="1"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hlinkClick r:id="rId3" tooltip="Click to go to the bill information page.">
                  <a:extLst>
                    <a:ext uri="{A12FA001-AC4F-418D-AE19-62706E023703}">
                      <ahyp:hlinkClr xmlns:ahyp="http://schemas.microsoft.com/office/drawing/2018/hyperlinkcolor" xmlns="" val="tx"/>
                    </a:ext>
                  </a:extLst>
                </a:hlinkClick>
              </a:rPr>
              <a:t>Senate Bill 441</a:t>
            </a: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
            </a:r>
            <a:b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US" sz="12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Relating to: election observers and providing a penalty.</a:t>
            </a:r>
          </a:p>
          <a:p>
            <a:pPr lvl="1"/>
            <a:r>
              <a:rPr lang="en-US" sz="1200" b="0" i="1"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t>Impact: The bill would have modified regulations governing election observers. Changes to observer access and enforcement provisions could have required additional training for election officials and adjustments to polling place procedures to ensure compliance while maintaining orderly operations.</a:t>
            </a:r>
          </a:p>
          <a:p>
            <a:r>
              <a:rPr lang="en-US" sz="1200" b="1" i="0" u="sng"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rPr>
              <a:t>Assembly Bill 595</a:t>
            </a: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
            </a:r>
            <a:b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US" sz="12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Relating to: compliance with the federal Help America Vote Act, voter registration data sharing agreements, removing ineligible voters from the official voter registration list, and fees for obtaining the official voter registration list. </a:t>
            </a:r>
          </a:p>
          <a:p>
            <a:pPr lvl="1"/>
            <a:r>
              <a:rPr lang="en-US" sz="1200" b="0" i="1" dirty="0">
                <a:solidFill>
                  <a:schemeClr val="tx1"/>
                </a:solidFill>
                <a:effectLst/>
                <a:latin typeface="Calibri" panose="020F0502020204030204" pitchFamily="34" charset="0"/>
                <a:ea typeface="Calibri" panose="020F0502020204030204" pitchFamily="34" charset="0"/>
                <a:cs typeface="Calibri" panose="020F0502020204030204" pitchFamily="34" charset="0"/>
              </a:rPr>
              <a:t>Impact: The bill would have imposed new requirements related to voter registration list maintenance and data sharing. Implementation could have increased administrative workload for City election staff, required procedural updates, and potentially affected how voter registration data is managed and accessed.</a:t>
            </a:r>
          </a:p>
          <a:p>
            <a:r>
              <a:rPr lang="en-US" sz="1200" b="1" i="0" u="none" strike="noStrike" dirty="0">
                <a:solidFill>
                  <a:schemeClr val="tx1"/>
                </a:solidFill>
                <a:effectLst/>
                <a:latin typeface="Calibri" panose="020F0502020204030204" pitchFamily="34" charset="0"/>
                <a:ea typeface="Calibri" panose="020F0502020204030204" pitchFamily="34" charset="0"/>
                <a:cs typeface="Calibri" panose="020F0502020204030204" pitchFamily="34" charset="0"/>
                <a:hlinkClick r:id="rId4" tooltip="Click to go to the bill information page.">
                  <a:extLst>
                    <a:ext uri="{A12FA001-AC4F-418D-AE19-62706E023703}">
                      <ahyp:hlinkClr xmlns:ahyp="http://schemas.microsoft.com/office/drawing/2018/hyperlinkcolor" xmlns="" val="tx"/>
                    </a:ext>
                  </a:extLst>
                </a:hlinkClick>
              </a:rPr>
              <a:t>Assembly Bill 599</a:t>
            </a:r>
            <a: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t/>
            </a:r>
            <a:br>
              <a:rPr lang="en-US" sz="1200"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US" sz="1200" b="0" i="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Relating to: allowing voters to automatically receive absentee ballots for every election, eliminating the indefinitely confined voter status for receiving absentee ballots, and providing a penalty. </a:t>
            </a:r>
          </a:p>
          <a:p>
            <a:pPr lvl="1"/>
            <a:r>
              <a:rPr lang="en-US" sz="1200" i="1" dirty="0">
                <a:solidFill>
                  <a:schemeClr val="tx1"/>
                </a:solidFill>
                <a:latin typeface="Calibri" panose="020F0502020204030204" pitchFamily="34" charset="0"/>
                <a:ea typeface="Calibri" panose="020F0502020204030204" pitchFamily="34" charset="0"/>
                <a:cs typeface="Calibri" panose="020F0502020204030204" pitchFamily="34" charset="0"/>
              </a:rPr>
              <a:t>Impact: The bill w</a:t>
            </a:r>
            <a:r>
              <a:rPr lang="en-US" sz="1200" i="1" dirty="0">
                <a:latin typeface="Calibri" panose="020F0502020204030204" pitchFamily="34" charset="0"/>
                <a:ea typeface="Calibri" panose="020F0502020204030204" pitchFamily="34" charset="0"/>
                <a:cs typeface="Calibri" panose="020F0502020204030204" pitchFamily="34" charset="0"/>
              </a:rPr>
              <a:t>ould have significantly altered established absentee voting procedures and created operational, equity, and voter access concerns for the City.</a:t>
            </a:r>
            <a:endParaRPr lang="en-US" sz="1200" i="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pic>
        <p:nvPicPr>
          <p:cNvPr id="1027" name="Picture 1" descr="City of Milwaukee logo">
            <a:extLst>
              <a:ext uri="{FF2B5EF4-FFF2-40B4-BE49-F238E27FC236}">
                <a16:creationId xmlns:a16="http://schemas.microsoft.com/office/drawing/2014/main" id="{5455C9F7-E7BD-46CF-97D8-8D972D9AFC3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21508" y="6065837"/>
            <a:ext cx="906463"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2598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8A59814-6FFD-447C-837F-F53FB95B94C6}"/>
              </a:ext>
            </a:extLst>
          </p:cNvPr>
          <p:cNvSpPr>
            <a:spLocks noGrp="1"/>
          </p:cNvSpPr>
          <p:nvPr>
            <p:ph sz="half" idx="1"/>
          </p:nvPr>
        </p:nvSpPr>
        <p:spPr>
          <a:xfrm>
            <a:off x="6267288" y="1360223"/>
            <a:ext cx="5181600" cy="4351338"/>
          </a:xfrm>
        </p:spPr>
        <p:txBody>
          <a:bodyPr/>
          <a:lstStyle/>
          <a:p>
            <a:pPr marL="0" indent="0">
              <a:buNone/>
            </a:pPr>
            <a:r>
              <a:rPr lang="en-US" b="1" dirty="0"/>
              <a:t>Katie Jaeger</a:t>
            </a:r>
            <a:endParaRPr lang="en-US" dirty="0"/>
          </a:p>
          <a:p>
            <a:pPr marL="0" indent="0">
              <a:buNone/>
            </a:pPr>
            <a:r>
              <a:rPr lang="en-US" sz="2000" dirty="0"/>
              <a:t>Senior Intergovernmental Relations Manager</a:t>
            </a:r>
          </a:p>
          <a:p>
            <a:pPr marL="0" indent="0">
              <a:buNone/>
            </a:pPr>
            <a:r>
              <a:rPr lang="en-US" sz="2000" dirty="0"/>
              <a:t>City of Milwaukee, Department of Administration </a:t>
            </a:r>
          </a:p>
          <a:p>
            <a:pPr marL="0" indent="0">
              <a:buNone/>
            </a:pPr>
            <a:r>
              <a:rPr lang="en-US" sz="2000" b="1" dirty="0"/>
              <a:t>Phone:</a:t>
            </a:r>
            <a:r>
              <a:rPr lang="en-US" sz="2000" dirty="0"/>
              <a:t> (414) 708-3053 | </a:t>
            </a:r>
            <a:r>
              <a:rPr lang="en-US" sz="2000" b="1" dirty="0"/>
              <a:t>Email:</a:t>
            </a:r>
            <a:r>
              <a:rPr lang="en-US" sz="2000" dirty="0"/>
              <a:t> </a:t>
            </a:r>
            <a:r>
              <a:rPr lang="en-US" sz="2000" u="sng" dirty="0">
                <a:hlinkClick r:id="rId2"/>
              </a:rPr>
              <a:t>kajaeg@milwaukee.gov</a:t>
            </a:r>
            <a:endParaRPr lang="en-US" sz="2000" dirty="0"/>
          </a:p>
          <a:p>
            <a:endParaRPr lang="en-US" dirty="0"/>
          </a:p>
        </p:txBody>
      </p:sp>
      <p:sp>
        <p:nvSpPr>
          <p:cNvPr id="4" name="Content Placeholder 3">
            <a:extLst>
              <a:ext uri="{FF2B5EF4-FFF2-40B4-BE49-F238E27FC236}">
                <a16:creationId xmlns:a16="http://schemas.microsoft.com/office/drawing/2014/main" id="{163425E6-E504-4E5A-B034-945ABC1E862D}"/>
              </a:ext>
            </a:extLst>
          </p:cNvPr>
          <p:cNvSpPr>
            <a:spLocks noGrp="1"/>
          </p:cNvSpPr>
          <p:nvPr>
            <p:ph sz="half" idx="2"/>
          </p:nvPr>
        </p:nvSpPr>
        <p:spPr>
          <a:xfrm>
            <a:off x="839829" y="1360223"/>
            <a:ext cx="5181600" cy="4351338"/>
          </a:xfrm>
        </p:spPr>
        <p:txBody>
          <a:bodyPr/>
          <a:lstStyle/>
          <a:p>
            <a:pPr marL="0" indent="0">
              <a:buNone/>
            </a:pPr>
            <a:r>
              <a:rPr lang="en-US" b="1" dirty="0"/>
              <a:t>Jordan Primakow</a:t>
            </a:r>
            <a:r>
              <a:rPr lang="en-US" i="1" dirty="0"/>
              <a:t> </a:t>
            </a:r>
            <a:r>
              <a:rPr lang="en-US" b="1" dirty="0"/>
              <a:t>       </a:t>
            </a:r>
            <a:endParaRPr lang="en-US" dirty="0"/>
          </a:p>
          <a:p>
            <a:pPr marL="0" indent="0">
              <a:buNone/>
            </a:pPr>
            <a:r>
              <a:rPr lang="en-US" sz="2000" dirty="0"/>
              <a:t>Director, Intergovernmental Relations Division</a:t>
            </a:r>
          </a:p>
          <a:p>
            <a:pPr marL="0" indent="0">
              <a:buNone/>
            </a:pPr>
            <a:r>
              <a:rPr lang="en-US" sz="2000" dirty="0"/>
              <a:t>City of Milwaukee, Department of Administration </a:t>
            </a:r>
          </a:p>
          <a:p>
            <a:pPr marL="0" indent="0">
              <a:buNone/>
            </a:pPr>
            <a:r>
              <a:rPr lang="en-US" sz="2000" b="1" dirty="0"/>
              <a:t>Phone: </a:t>
            </a:r>
            <a:r>
              <a:rPr lang="en-US" sz="2000" dirty="0"/>
              <a:t>(414)708-6433 |</a:t>
            </a:r>
            <a:r>
              <a:rPr lang="en-US" sz="2000" b="1" dirty="0"/>
              <a:t> Email: </a:t>
            </a:r>
            <a:r>
              <a:rPr lang="en-US" sz="2000" dirty="0">
                <a:hlinkClick r:id="rId3"/>
              </a:rPr>
              <a:t>jprima@milwaukee.gov</a:t>
            </a:r>
            <a:endParaRPr lang="en-US" sz="2000" dirty="0"/>
          </a:p>
          <a:p>
            <a:pPr marL="0" indent="0">
              <a:buNone/>
            </a:pPr>
            <a:endParaRPr lang="en-US" dirty="0"/>
          </a:p>
          <a:p>
            <a:pPr marL="0" indent="0">
              <a:buNone/>
            </a:pPr>
            <a:endParaRPr lang="en-US" dirty="0"/>
          </a:p>
        </p:txBody>
      </p:sp>
      <p:pic>
        <p:nvPicPr>
          <p:cNvPr id="2054" name="Picture 1" descr="City of Milwaukee logo">
            <a:extLst>
              <a:ext uri="{FF2B5EF4-FFF2-40B4-BE49-F238E27FC236}">
                <a16:creationId xmlns:a16="http://schemas.microsoft.com/office/drawing/2014/main" id="{7481B595-652B-4062-ADCF-C95E667051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87641" y="6065837"/>
            <a:ext cx="906463"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6006641"/>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TM10001115[[fn=Parcel]]</Template>
  <TotalTime>2124</TotalTime>
  <Words>1314</Words>
  <Application>Microsoft Office PowerPoint</Application>
  <PresentationFormat>Widescreen</PresentationFormat>
  <Paragraphs>75</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Gill Sans MT</vt:lpstr>
      <vt:lpstr>Parcel</vt:lpstr>
      <vt:lpstr>2025-2026  Legislative Session</vt:lpstr>
      <vt:lpstr>Housing and development</vt:lpstr>
      <vt:lpstr>environment</vt:lpstr>
      <vt:lpstr>Public safety and health</vt:lpstr>
      <vt:lpstr>Economy and Jobs</vt:lpstr>
      <vt:lpstr>Democracy and elections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2025-2027 Wisconsin State Budget</dc:title>
  <dc:creator>Jaeger, Katie</dc:creator>
  <cp:lastModifiedBy>Polanco (Urtiz), Joanna</cp:lastModifiedBy>
  <cp:revision>39</cp:revision>
  <dcterms:created xsi:type="dcterms:W3CDTF">2025-07-21T19:43:12Z</dcterms:created>
  <dcterms:modified xsi:type="dcterms:W3CDTF">2026-05-01T15:46:35Z</dcterms:modified>
</cp:coreProperties>
</file>